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12" r:id="rId5"/>
    <p:sldId id="304" r:id="rId6"/>
    <p:sldId id="330" r:id="rId7"/>
    <p:sldId id="324" r:id="rId8"/>
    <p:sldId id="331" r:id="rId9"/>
    <p:sldId id="323" r:id="rId10"/>
    <p:sldId id="281" r:id="rId11"/>
    <p:sldId id="333" r:id="rId12"/>
    <p:sldId id="334" r:id="rId13"/>
    <p:sldId id="325" r:id="rId14"/>
    <p:sldId id="327" r:id="rId15"/>
    <p:sldId id="318" r:id="rId16"/>
    <p:sldId id="282" r:id="rId17"/>
    <p:sldId id="314" r:id="rId18"/>
    <p:sldId id="315" r:id="rId19"/>
    <p:sldId id="321" r:id="rId20"/>
    <p:sldId id="332" r:id="rId21"/>
    <p:sldId id="297" r:id="rId22"/>
  </p:sldIdLst>
  <p:sldSz cx="12192000" cy="6858000"/>
  <p:notesSz cx="13716000" cy="24384000"/>
  <p:custDataLst>
    <p:tags r:id="rId25"/>
  </p:custDataLst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6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2A002A03-A0BF-473B-B30B-780BD5201F9F}" type="datetimeyyyy">
              <a:rPr lang="zh-CN" altLang="en-US" smtClean="0"/>
              <a:t>2024年</a:t>
            </a:fld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20BD0AB-C59E-4A46-83D3-F07787446BA0}" type="slidenum">
              <a:rPr lang="en-US" alt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9956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/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(F) 11"/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10" name="任意多边形(F) 9"/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图像 2"/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" name="文本占位符 54"/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800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  <a:lvl5pPr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9" name="任意多边形(F) 48"/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内容占位符 3"/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7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pic>
        <p:nvPicPr>
          <p:cNvPr id="43" name="图形 4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>
            <a:fillRect/>
          </a:stretch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图像 2"/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/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4" name="内容占位符 5"/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/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zh-CN" sz="28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dirty="0"/>
              <a:t>单击此处添加图片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345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6" name="长方形 5"/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grpSp>
        <p:nvGrpSpPr>
          <p:cNvPr id="18" name="组 17"/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任意多边形：形状 28"/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15" name="任意多边形：形状 15"/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16" name="图像 2"/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2" name="长方形 21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36" name="任意多边形(F) 35"/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3" name="任意多边形(F) 32"/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4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单击此处添加文本</a:t>
            </a:r>
          </a:p>
        </p:txBody>
      </p:sp>
      <p:sp>
        <p:nvSpPr>
          <p:cNvPr id="5" name="内容占位符 2"/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345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52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/>
          <p:cNvSpPr/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1" name="图像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2" name="内容占位符 2"/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345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(F) 26"/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(F) 17"/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(F) 13"/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(F) 15"/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标题 19"/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9" name="灯片编号占位符 2"/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23" name="内容占位符 3"/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210" indent="-283210">
              <a:spcBef>
                <a:spcPts val="1000"/>
              </a:spcBef>
              <a:defRPr lang="zh-CN" sz="1800"/>
            </a:lvl2pPr>
            <a:lvl3pPr marL="283210" indent="-283210">
              <a:spcBef>
                <a:spcPts val="1000"/>
              </a:spcBef>
              <a:defRPr lang="zh-CN" sz="1800"/>
            </a:lvl3pPr>
            <a:lvl4pPr marL="283210" indent="-283210">
              <a:spcBef>
                <a:spcPts val="1000"/>
              </a:spcBef>
              <a:defRPr lang="zh-CN" sz="1800"/>
            </a:lvl4pPr>
            <a:lvl5pPr marL="283210" indent="-283210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5" name="内容占位符 5"/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210" indent="-283210">
              <a:spcBef>
                <a:spcPts val="1000"/>
              </a:spcBef>
              <a:defRPr lang="zh-CN" sz="1800"/>
            </a:lvl2pPr>
            <a:lvl3pPr marL="283210" indent="-283210">
              <a:spcBef>
                <a:spcPts val="1000"/>
              </a:spcBef>
              <a:defRPr lang="zh-CN" sz="1800"/>
            </a:lvl3pPr>
            <a:lvl4pPr marL="283210" indent="-283210">
              <a:spcBef>
                <a:spcPts val="1000"/>
              </a:spcBef>
              <a:defRPr lang="zh-CN" sz="1800"/>
            </a:lvl4pPr>
            <a:lvl5pPr marL="283210" indent="-283210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zh-CN" sz="1800"/>
            </a:lvl1pPr>
            <a:lvl2pPr marL="745490" indent="-342900">
              <a:spcBef>
                <a:spcPts val="1000"/>
              </a:spcBef>
              <a:buFont typeface="+mj-lt"/>
              <a:buAutoNum type="alphaLcPeriod"/>
              <a:defRPr lang="zh-CN" sz="1800"/>
            </a:lvl2pPr>
            <a:lvl3pPr marL="1202690" indent="-342900">
              <a:spcBef>
                <a:spcPts val="1000"/>
              </a:spcBef>
              <a:buFont typeface="+mj-lt"/>
              <a:buAutoNum type="arabicParenR"/>
              <a:defRPr lang="zh-CN" sz="1800"/>
            </a:lvl3pPr>
            <a:lvl4pPr marL="1659890" indent="-342900">
              <a:spcBef>
                <a:spcPts val="1000"/>
              </a:spcBef>
              <a:buFont typeface="+mj-lt"/>
              <a:buAutoNum type="alphaLcParenR"/>
              <a:defRPr lang="zh-CN" sz="1800"/>
            </a:lvl4pPr>
            <a:lvl5pPr indent="-283210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indent="-283210">
              <a:spcBef>
                <a:spcPts val="1000"/>
              </a:spcBef>
              <a:defRPr lang="zh-CN" sz="1800"/>
            </a:lvl2pPr>
            <a:lvl3pPr indent="-283210">
              <a:spcBef>
                <a:spcPts val="1000"/>
              </a:spcBef>
              <a:defRPr lang="zh-CN" sz="1800"/>
            </a:lvl3pPr>
            <a:lvl4pPr indent="-283210">
              <a:spcBef>
                <a:spcPts val="1000"/>
              </a:spcBef>
              <a:defRPr lang="zh-CN" sz="1800"/>
            </a:lvl4pPr>
            <a:lvl5pPr indent="-283210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  <p:grpSp>
        <p:nvGrpSpPr>
          <p:cNvPr id="32" name="组 31"/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任意多边形：形状 28"/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21" name="任意多边形：形状 25"/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：形状 15"/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3" name="图像 2"/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4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(F) 4"/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" name="任意多边形(F) 13"/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任意多边形(F) 11"/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0" name="内容占位符 2"/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345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sz="120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38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699940" cy="2393161"/>
          </a:xfrm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线程</a:t>
            </a:r>
            <a:endParaRPr 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585882" y="3555563"/>
            <a:ext cx="5336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演讲人：王越洋</a:t>
            </a:r>
            <a:endParaRPr lang="en-US" altLang="zh-CN" dirty="0"/>
          </a:p>
          <a:p>
            <a:r>
              <a:rPr lang="zh-CN" altLang="en-US" dirty="0"/>
              <a:t>小组成员：杨雨婷 刘韦晶 谭楷睿 王梓柔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2140" y="1678305"/>
            <a:ext cx="8166735" cy="5101590"/>
          </a:xfrm>
        </p:spPr>
        <p:txBody>
          <a:bodyPr/>
          <a:lstStyle/>
          <a:p>
            <a:pPr algn="l"/>
            <a:r>
              <a:rPr lang="zh-CN" altLang="en-US" sz="2400"/>
              <a:t>1.进程是资源分配的基本单位，线程是CPU调度和分派的基本单位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400"/>
              <a:t>2.线程是进程的一部分，一个线程只能属于一个进程，一个进程可以有多个线程，但至少有一个线程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400"/>
              <a:t>3.每个进程都有独立的代码和数据空间（程序上下文），程序间的切换开销大，线程可看做轻量级的进程，同一类线程共享代码和数据空间，每个线程都有自己独立的运行栈和程序计数器（PC），线程间切换开销小</a:t>
            </a:r>
            <a:br>
              <a:rPr lang="zh-CN" altLang="en-US" sz="2400"/>
            </a:br>
            <a:br>
              <a:rPr lang="zh-CN" altLang="en-US" sz="1600"/>
            </a:br>
            <a:br>
              <a:rPr lang="zh-CN" altLang="en-US" sz="2000"/>
            </a:br>
            <a:br>
              <a:rPr lang="zh-CN" altLang="en-US" sz="2000"/>
            </a:br>
            <a:br>
              <a:rPr lang="zh-CN" altLang="en-US" sz="2000"/>
            </a:br>
            <a:r>
              <a:rPr lang="zh-CN" altLang="en-US" sz="2000"/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7740" y="54356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线程与进程之间的关系：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24560" y="1236980"/>
            <a:ext cx="8183245" cy="4739005"/>
          </a:xfrm>
        </p:spPr>
        <p:txBody>
          <a:bodyPr/>
          <a:lstStyle/>
          <a:p>
            <a:r>
              <a:rPr altLang="en-US" sz="2400">
                <a:sym typeface="+mn-ea"/>
              </a:rPr>
              <a:t>4.在操作系统中能同时运行多个进程（程序）</a:t>
            </a:r>
            <a:br>
              <a:rPr altLang="en-US" sz="2400">
                <a:sym typeface="+mn-ea"/>
              </a:rPr>
            </a:br>
            <a:r>
              <a:rPr altLang="en-US" sz="2400">
                <a:sym typeface="+mn-ea"/>
              </a:rPr>
              <a:t>在同一个进程（程序)中多个线程同时执行（通过CPU调度，在每个时间片中只有一个线程执行）</a:t>
            </a:r>
            <a:br>
              <a:rPr altLang="en-US" sz="2400">
                <a:sym typeface="+mn-ea"/>
              </a:rPr>
            </a:br>
            <a:br>
              <a:rPr altLang="en-US" sz="2400">
                <a:sym typeface="+mn-ea"/>
              </a:rPr>
            </a:br>
            <a:r>
              <a:rPr altLang="en-US" sz="2400">
                <a:sym typeface="+mn-ea"/>
              </a:rPr>
              <a:t>5.系统在运行的时候会为每个进程分配不同的内存空间</a:t>
            </a:r>
            <a:br>
              <a:rPr altLang="en-US" sz="2400">
                <a:sym typeface="+mn-ea"/>
              </a:rPr>
            </a:br>
            <a:r>
              <a:rPr altLang="en-US" sz="2400">
                <a:sym typeface="+mn-ea"/>
              </a:rPr>
              <a:t>线程除了CPU外，系统不会为线程分配内存（线程所使用的资源来自其所属进程的资源），线程组之间只能共享资源</a:t>
            </a:r>
            <a:br>
              <a:rPr altLang="en-US" sz="2000">
                <a:sym typeface="+mn-ea"/>
              </a:rPr>
            </a:br>
            <a:br>
              <a:rPr altLang="en-US" sz="2000">
                <a:sym typeface="+mn-ea"/>
              </a:rPr>
            </a:b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1154430" y="7766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线程与进程之间的关系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09875" y="2577465"/>
            <a:ext cx="4471035" cy="101282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 dirty="0"/>
              <a:t>线程的实现方式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1014BC-2B43-4BF8-A82E-C4C79900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850" y="3429000"/>
            <a:ext cx="3382574" cy="33825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51584" y="768350"/>
            <a:ext cx="7965440" cy="3592830"/>
          </a:xfrm>
        </p:spPr>
        <p:txBody>
          <a:bodyPr rtlCol="0"/>
          <a:lstStyle>
            <a:defPPr>
              <a:defRPr lang="zh-CN"/>
            </a:defPPr>
          </a:lstStyle>
          <a:p>
            <a:pPr marL="0" indent="0" rtl="0">
              <a:buNone/>
            </a:pPr>
            <a:r>
              <a:rPr lang="zh-CN" sz="2800" dirty="0"/>
              <a:t>线程的实现方式主要有两种：用户级线程（User-Level Threads）和内核级线程（Kernel-Level Threads），也称为用户线程和内核线程。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4528F9-FE28-4DC7-80D1-FD0692E8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02" y="2244849"/>
            <a:ext cx="9627398" cy="45119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8745" y="521335"/>
            <a:ext cx="7348220" cy="92329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sz="3200" b="1" dirty="0"/>
              <a:t>用户级线程（User-Level Threads）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>
          <a:xfrm>
            <a:off x="3928745" y="1757045"/>
            <a:ext cx="7748270" cy="510095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用户级线程是由应用程序通过线程库进行管理的，线程库在用户空间实现线程管理，包括线程的创建、同步、调度和销毁等。操作系统内核对用户级线程的存在并不知情，它只知道存在一个进程以及该进程拥有的资源。</a:t>
            </a:r>
            <a:r>
              <a:rPr lang="zh-CN" altLang="en-US" sz="2000" dirty="0">
                <a:highlight>
                  <a:srgbClr val="FFFF00"/>
                </a:highlight>
              </a:rPr>
              <a:t>线程表在用户空间</a:t>
            </a:r>
            <a:r>
              <a:rPr lang="zh-CN" altLang="en-US" sz="2000" dirty="0"/>
              <a:t>。</a:t>
            </a:r>
            <a:endParaRPr lang="zh-CN" sz="2000" dirty="0"/>
          </a:p>
          <a:p>
            <a:pPr rtl="0"/>
            <a:endParaRPr lang="zh-CN" sz="2000" dirty="0"/>
          </a:p>
          <a:p>
            <a:pPr rtl="0"/>
            <a:r>
              <a:rPr lang="en-US" altLang="zh-CN" sz="2000" dirty="0"/>
              <a:t>·</a:t>
            </a:r>
            <a:r>
              <a:rPr lang="zh-CN" sz="2000" dirty="0"/>
              <a:t>优点：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线程切换不需要内核的参与，因此切换速度快，开销小。</a:t>
            </a:r>
          </a:p>
          <a:p>
            <a:pPr rtl="0"/>
            <a:r>
              <a:rPr lang="zh-CN" sz="2000" dirty="0"/>
              <a:t>可以由应用程序根据自己的需要定制线程调度算法，灵活性高。</a:t>
            </a:r>
          </a:p>
          <a:p>
            <a:pPr rtl="0"/>
            <a:endParaRPr lang="zh-CN" sz="2000" dirty="0"/>
          </a:p>
          <a:p>
            <a:pPr rtl="0"/>
            <a:r>
              <a:rPr lang="en-US" altLang="zh-CN" sz="2000" dirty="0"/>
              <a:t>·</a:t>
            </a:r>
            <a:r>
              <a:rPr lang="zh-CN" sz="2000" dirty="0"/>
              <a:t>缺点：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由于所有线程都在同一个进程地址空间中运行，因此一个线程的错误可能导致整个进程的崩溃。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由于操作系统内核不知道用户级线程的存在，因此当某个线程进行系统调用而阻塞时，整个进程都会被阻塞，即使其他线程可以继续运行。这被称为“阻塞问题”。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556895"/>
            <a:ext cx="7796530" cy="62674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sz="3200" b="1" dirty="0"/>
              <a:t>内核级线程（Kernel-Level Threads）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half" idx="2"/>
          </p:nvPr>
        </p:nvSpPr>
        <p:spPr>
          <a:xfrm>
            <a:off x="577850" y="1409065"/>
            <a:ext cx="8219440" cy="5173980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r>
              <a:rPr lang="en-US" altLang="zh-CN" sz="2000" dirty="0"/>
              <a:t>       </a:t>
            </a:r>
            <a:r>
              <a:rPr lang="zh-CN" sz="2000" dirty="0"/>
              <a:t>内核级线程是由操作系统内核直接管理和调度的。内核为每个内核线程维护上下文信息，包括线程状态、寄存器信息、程序计数器等。当线程切换时，</a:t>
            </a:r>
            <a:r>
              <a:rPr lang="zh-CN" sz="2000" dirty="0">
                <a:highlight>
                  <a:srgbClr val="FFFF00"/>
                </a:highlight>
              </a:rPr>
              <a:t>内核负责保存和恢复线程的上下文</a:t>
            </a:r>
            <a:r>
              <a:rPr lang="zh-CN" sz="2000" dirty="0"/>
              <a:t>。</a:t>
            </a:r>
            <a:r>
              <a:rPr lang="zh-CN" altLang="en-US" sz="2000" dirty="0">
                <a:highlight>
                  <a:srgbClr val="FFFF00"/>
                </a:highlight>
              </a:rPr>
              <a:t>线程表在内核</a:t>
            </a:r>
            <a:r>
              <a:rPr lang="zh-CN" altLang="en-US" sz="2000" dirty="0"/>
              <a:t>。</a:t>
            </a:r>
            <a:endParaRPr lang="zh-CN" sz="2000" dirty="0"/>
          </a:p>
          <a:p>
            <a:pPr rtl="0"/>
            <a:r>
              <a:rPr lang="en-US" altLang="zh-CN" sz="2000" dirty="0"/>
              <a:t>·</a:t>
            </a:r>
            <a:r>
              <a:rPr lang="zh-CN" sz="2000" dirty="0"/>
              <a:t>优点：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由于内核直接管理线程，因此当一个线程进行系统调用而阻塞时，其他线程可以继续运行，不会受到阻塞问题的影响。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内核级线程可以充分利用多核或多处理器的并行处理能力，提高系统的吞吐量。</a:t>
            </a:r>
          </a:p>
          <a:p>
            <a:pPr rtl="0"/>
            <a:r>
              <a:rPr lang="en-US" altLang="zh-CN" sz="2000" dirty="0"/>
              <a:t>·</a:t>
            </a:r>
            <a:r>
              <a:rPr lang="zh-CN" sz="2000" dirty="0"/>
              <a:t>缺点：</a:t>
            </a:r>
          </a:p>
          <a:p>
            <a:pPr rtl="0"/>
            <a:r>
              <a:rPr lang="en-US" altLang="zh-CN" sz="2000" dirty="0"/>
              <a:t>       </a:t>
            </a:r>
            <a:r>
              <a:rPr lang="zh-CN" sz="2000" dirty="0"/>
              <a:t>线程切换需要内核的参与，因此切换速度相对较慢，开销较大。</a:t>
            </a:r>
          </a:p>
          <a:p>
            <a:pPr rtl="0"/>
            <a:r>
              <a:rPr lang="zh-CN" sz="2000" dirty="0"/>
              <a:t>创建和销毁内核级线程的开销也较大，因为需要操作系统内核的参与。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1550670" y="1158875"/>
            <a:ext cx="9701530" cy="510603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0" indent="0" rtl="0" fontAlgn="auto">
              <a:lnSpc>
                <a:spcPct val="150000"/>
              </a:lnSpc>
              <a:buNone/>
            </a:pPr>
            <a:r>
              <a:rPr lang="en-US" altLang="zh-CN" sz="2400" dirty="0"/>
              <a:t>       </a:t>
            </a:r>
            <a:r>
              <a:rPr lang="zh-CN" sz="2400" dirty="0"/>
              <a:t>为了结合用户级线程和内核级线程的优点，现代操作系统通常采用线程模型，如Java的线程模型、Linux的NPTL（Native POSIX Thread Library）等。这些模型在用户空间实现线程库以提供灵活性和高效性，同时利用内核级线程来处理系统调用和并行执行。例如，Java的线程模型在用户空间创建和管理线程，但当线程需要执行系统调用或阻塞时，它会被映射到一个内核级线程上执行。这样既可以保证用户级线程的高效性，又可以避免阻塞问题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8681646-1-192">
            <a:hlinkClick r:id="" action="ppaction://media"/>
            <a:extLst>
              <a:ext uri="{FF2B5EF4-FFF2-40B4-BE49-F238E27FC236}">
                <a16:creationId xmlns:a16="http://schemas.microsoft.com/office/drawing/2014/main" id="{1820309C-2B12-4218-9AEB-1AF1743D9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283" y="325748"/>
            <a:ext cx="10865687" cy="61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224" y="2657748"/>
            <a:ext cx="5856940" cy="113909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sz="5400" dirty="0"/>
              <a:t>谢谢</a:t>
            </a:r>
            <a:r>
              <a:rPr lang="zh-CN" altLang="en-US" sz="5400" dirty="0"/>
              <a:t>聆听</a:t>
            </a:r>
            <a:r>
              <a:rPr lang="en-US" altLang="zh-CN" sz="5400" dirty="0"/>
              <a:t>!</a:t>
            </a:r>
            <a:endParaRPr lang="zh-CN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31699-3B01-44A4-8434-1CFE7080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95" y="3338166"/>
            <a:ext cx="35242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1858"/>
            <a:ext cx="6583680" cy="84350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内容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8659" y="2123440"/>
            <a:ext cx="6583680" cy="320734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主题一 提出线程概念的意义</a:t>
            </a:r>
            <a:endParaRPr lang="en-US" altLang="zh-CN" dirty="0"/>
          </a:p>
          <a:p>
            <a:pPr rtl="0"/>
            <a:r>
              <a:rPr lang="zh-CN" altLang="en-US" dirty="0"/>
              <a:t>主题二 线程的概念</a:t>
            </a:r>
            <a:endParaRPr lang="en-US" altLang="zh-CN" dirty="0"/>
          </a:p>
          <a:p>
            <a:pPr rtl="0"/>
            <a:r>
              <a:rPr lang="zh-CN" altLang="en-US" dirty="0"/>
              <a:t>主题三 线程和进程的关系</a:t>
            </a:r>
            <a:endParaRPr lang="en-US" altLang="zh-CN" dirty="0"/>
          </a:p>
          <a:p>
            <a:pPr rtl="0"/>
            <a:r>
              <a:rPr lang="zh-CN" altLang="en-US" dirty="0"/>
              <a:t>主题四 线程的实现方式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t>2</a:t>
            </a:fld>
            <a:endParaRPr lang="zh-C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12C8E-FD03-904A-52DE-23031A0D3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提出线程概念的意义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125200" y="457200"/>
            <a:ext cx="1066800" cy="47148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t>3</a:t>
            </a:fld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9609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线程的主要优点：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70BBCF-F961-2D92-81F6-B73D170198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0" lang="zh-CN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Microsoft YaHei UI"/>
                <a:ea typeface="Microsoft YaHei UI"/>
                <a:cs typeface="Arial" panose="020B0604020202020204" pitchFamily="34" charset="0"/>
              </a:rPr>
              <a:t>提高</a:t>
            </a:r>
            <a:r>
              <a:rPr kumimoji="0" lang="en-US" altLang="zh-CN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Microsoft YaHei UI"/>
                <a:ea typeface="Microsoft YaHei UI"/>
                <a:cs typeface="Arial" panose="020B0604020202020204" pitchFamily="34" charset="0"/>
              </a:rPr>
              <a:t>CPU</a:t>
            </a:r>
            <a:r>
              <a:rPr kumimoji="0" lang="zh-CN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Microsoft YaHei UI"/>
                <a:ea typeface="Microsoft YaHei UI"/>
                <a:cs typeface="Arial" panose="020B0604020202020204" pitchFamily="34" charset="0"/>
              </a:rPr>
              <a:t>利用率</a:t>
            </a:r>
            <a:endParaRPr kumimoji="0" lang="en-US" altLang="zh-CN" sz="3600" b="1" i="0" u="none" strike="noStrike" kern="1200" cap="all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Microsoft YaHei UI"/>
              <a:ea typeface="Microsoft YaHei UI"/>
              <a:cs typeface="Arial" panose="020B0604020202020204" pitchFamily="34" charset="0"/>
            </a:endParaRPr>
          </a:p>
          <a:p>
            <a:r>
              <a:rPr kumimoji="0" lang="zh-CN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Microsoft YaHei UI"/>
                <a:ea typeface="Microsoft YaHei UI"/>
                <a:cs typeface="Arial" panose="020B0604020202020204" pitchFamily="34" charset="0"/>
              </a:rPr>
              <a:t>简化编程模型</a:t>
            </a:r>
            <a:endParaRPr kumimoji="0" lang="en-US" altLang="zh-CN" sz="3600" b="1" i="0" u="none" strike="noStrike" kern="1200" cap="all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Microsoft YaHei UI"/>
              <a:ea typeface="Microsoft YaHei UI"/>
              <a:cs typeface="Arial" panose="020B0604020202020204" pitchFamily="34" charset="0"/>
            </a:endParaRPr>
          </a:p>
          <a:p>
            <a:r>
              <a:rPr kumimoji="0" lang="zh-CN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Microsoft YaHei UI"/>
                <a:ea typeface="Microsoft YaHei UI"/>
                <a:cs typeface="Arial" panose="020B0604020202020204" pitchFamily="34" charset="0"/>
              </a:rPr>
              <a:t>提高性能和提供更好的用户体验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F16F0-F191-1FD6-20FB-0B964E5D2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6452" y="245166"/>
            <a:ext cx="8669573" cy="602973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提高</a:t>
            </a:r>
            <a:r>
              <a:rPr lang="en-US" altLang="zh-CN" sz="2800" dirty="0"/>
              <a:t>CPU</a:t>
            </a:r>
            <a:r>
              <a:rPr lang="zh-CN" altLang="en-US" sz="2800" dirty="0"/>
              <a:t>利用率。线程的创建和销毁成本比进程低，因为线程相关的信息较少，不需要像进程那样保存大量的状态信息</a:t>
            </a:r>
            <a:endParaRPr lang="en-US" altLang="zh-CN" sz="2800" dirty="0"/>
          </a:p>
          <a:p>
            <a:r>
              <a:rPr lang="zh-CN" altLang="en-US" sz="2800" dirty="0"/>
              <a:t>简化编程模型。在多</a:t>
            </a:r>
            <a:r>
              <a:rPr lang="en-US" altLang="zh-CN" sz="2800" dirty="0"/>
              <a:t>CPU</a:t>
            </a:r>
            <a:r>
              <a:rPr lang="zh-CN" altLang="en-US" sz="2800" dirty="0"/>
              <a:t>或多核系统中，使用线程可以更有效地利用硬件资源，因为线程可以在同一进程中重叠执行，从而提高应用程序的执行效率。</a:t>
            </a:r>
            <a:endParaRPr lang="en-US" altLang="zh-CN" sz="2800" dirty="0"/>
          </a:p>
          <a:p>
            <a:r>
              <a:rPr lang="zh-CN" altLang="en-US" sz="2800" dirty="0"/>
              <a:t>提高性能。当某些线程涉及等待资源（如</a:t>
            </a:r>
            <a:r>
              <a:rPr lang="en-US" altLang="zh-CN" sz="2800" dirty="0"/>
              <a:t>I/O</a:t>
            </a:r>
            <a:r>
              <a:rPr lang="zh-CN" altLang="en-US" sz="2800" dirty="0"/>
              <a:t>操作）时，多线程允许其他线程继续执行，避免整个进程被阻塞，从而提高了</a:t>
            </a:r>
            <a:r>
              <a:rPr lang="en-US" altLang="zh-CN" sz="2800" dirty="0"/>
              <a:t>CPU</a:t>
            </a:r>
            <a:r>
              <a:rPr lang="zh-CN" altLang="en-US" sz="2800" dirty="0"/>
              <a:t>的利用率。</a:t>
            </a:r>
            <a:endParaRPr lang="en-US" altLang="zh-CN" sz="2800" dirty="0"/>
          </a:p>
          <a:p>
            <a:r>
              <a:rPr lang="zh-CN" altLang="en-US" sz="2800" dirty="0"/>
              <a:t>提供更好的用户体验。线程有助于处理大量</a:t>
            </a:r>
            <a:r>
              <a:rPr lang="en-US" altLang="zh-CN" sz="2800" dirty="0"/>
              <a:t>IO</a:t>
            </a:r>
            <a:r>
              <a:rPr lang="zh-CN" altLang="en-US" sz="2800" dirty="0"/>
              <a:t>操作或需要花费大量时间的任务，如读写文件、视频图像处理等，从而实现更快的响应速度和更好的用户体验。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6607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线程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3561378" y="2074730"/>
            <a:ext cx="7965460" cy="34976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线程（</a:t>
            </a:r>
            <a:r>
              <a:rPr lang="en-US" altLang="zh-CN" dirty="0"/>
              <a:t>thread</a:t>
            </a:r>
            <a:r>
              <a:rPr lang="zh-CN" altLang="en-US" dirty="0"/>
              <a:t>）也叫轻型进程，是可执行的实体单元，它可替代以往的进程，是处理机调度的基本单位。</a:t>
            </a:r>
            <a:endParaRPr lang="en-US" altLang="zh-CN" dirty="0"/>
          </a:p>
          <a:p>
            <a:r>
              <a:rPr lang="zh-CN" altLang="en-US" sz="2000" dirty="0">
                <a:solidFill>
                  <a:srgbClr val="92D050"/>
                </a:solidFill>
              </a:rPr>
              <a:t>多线程</a:t>
            </a:r>
            <a:endParaRPr lang="en-US" altLang="zh-CN" sz="20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指操作系统支持在单个进程中执行多个线程的能力。</a:t>
            </a:r>
            <a:endParaRPr lang="en-US" altLang="zh-CN" dirty="0"/>
          </a:p>
          <a:p>
            <a:r>
              <a:rPr lang="zh-CN" altLang="en-US" sz="2000" dirty="0">
                <a:solidFill>
                  <a:srgbClr val="00B0F0"/>
                </a:solidFill>
              </a:rPr>
              <a:t>线程的特征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线程的执行状态包括运行、就绪和等待等。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当不处于执行状态时，要保存线程上下文环境。可以把线程看成是进程内一个独立的程序计数器的运转。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一个执行栈。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进程中的所有线程共享所属进程内的主存和其他资源。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 dirty="0"/>
              <a:t>线程和进程之间的关系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E553D-BBA5-43D4-8773-A6888408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75"/>
          <a:stretch/>
        </p:blipFill>
        <p:spPr>
          <a:xfrm>
            <a:off x="5871634" y="723222"/>
            <a:ext cx="5276437" cy="5839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EB149-383F-4A1D-AE47-86F436F1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187"/>
          <a:stretch/>
        </p:blipFill>
        <p:spPr>
          <a:xfrm>
            <a:off x="1017711" y="306030"/>
            <a:ext cx="4055031" cy="60566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31B7A0-C6C2-4BC2-A01F-F8676138A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6"/>
          <a:stretch/>
        </p:blipFill>
        <p:spPr>
          <a:xfrm>
            <a:off x="5072742" y="306030"/>
            <a:ext cx="4318001" cy="60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7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95E8-404E-405B-BEB1-9AECA4D2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5B520-4351-4539-BDEC-E21DCED108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7B142-1912-4A1E-A0AC-0D50F8AC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7" y="1161933"/>
            <a:ext cx="9646146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49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NkYzY0YzdiZGZkOTVhYWI1NDlhZTk0MTZiYmY2Y2MifQ=="/>
</p:tagLst>
</file>

<file path=ppt/theme/theme1.xml><?xml version="1.0" encoding="utf-8"?>
<a:theme xmlns:a="http://schemas.openxmlformats.org/drawingml/2006/main" name="自定义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 UI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 UI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/>
</ds:datastoreItem>
</file>

<file path=customXml/itemProps2.xml><?xml version="1.0" encoding="utf-8"?>
<ds:datastoreItem xmlns:ds="http://schemas.openxmlformats.org/officeDocument/2006/customXml" ds:itemID="{16DBB56F-4362-4386-A1A1-3DF898896616}">
  <ds:schemaRefs/>
</ds:datastoreItem>
</file>

<file path=customXml/itemProps3.xml><?xml version="1.0" encoding="utf-8"?>
<ds:datastoreItem xmlns:ds="http://schemas.openxmlformats.org/officeDocument/2006/customXml" ds:itemID="{04948363-B267-4BAC-8655-100FBEC280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{95C05BC3-36BA-48FF-A0BA-B321EB73BF6A}tf78438558_win32</Template>
  <TotalTime>242</TotalTime>
  <Words>993</Words>
  <Application>Microsoft Office PowerPoint</Application>
  <PresentationFormat>宽屏</PresentationFormat>
  <Paragraphs>55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Microsoft YaHei UI</vt:lpstr>
      <vt:lpstr>楷体</vt:lpstr>
      <vt:lpstr>Arial</vt:lpstr>
      <vt:lpstr>自定义</vt:lpstr>
      <vt:lpstr>线程</vt:lpstr>
      <vt:lpstr>内容</vt:lpstr>
      <vt:lpstr>提出线程概念的意义</vt:lpstr>
      <vt:lpstr>线程的主要优点：</vt:lpstr>
      <vt:lpstr>PowerPoint 演示文稿</vt:lpstr>
      <vt:lpstr>线程</vt:lpstr>
      <vt:lpstr>线程和进程之间的关系</vt:lpstr>
      <vt:lpstr>PowerPoint 演示文稿</vt:lpstr>
      <vt:lpstr>PowerPoint 演示文稿</vt:lpstr>
      <vt:lpstr>1.进程是资源分配的基本单位，线程是CPU调度和分派的基本单位  2.线程是进程的一部分，一个线程只能属于一个进程，一个进程可以有多个线程，但至少有一个线程  3.每个进程都有独立的代码和数据空间（程序上下文），程序间的切换开销大，线程可看做轻量级的进程，同一类线程共享代码和数据空间，每个线程都有自己独立的运行栈和程序计数器（PC），线程间切换开销小      </vt:lpstr>
      <vt:lpstr>4.在操作系统中能同时运行多个进程（程序） 在同一个进程（程序)中多个线程同时执行（通过CPU调度，在每个时间片中只有一个线程执行）  5.系统在运行的时候会为每个进程分配不同的内存空间 线程除了CPU外，系统不会为线程分配内存（线程所使用的资源来自其所属进程的资源），线程组之间只能共享资源  </vt:lpstr>
      <vt:lpstr>线程的实现方式</vt:lpstr>
      <vt:lpstr>PowerPoint 演示文稿</vt:lpstr>
      <vt:lpstr>用户级线程（User-Level Threads）</vt:lpstr>
      <vt:lpstr>内核级线程（Kernel-Level Threads）</vt:lpstr>
      <vt:lpstr>PowerPoint 演示文稿</vt:lpstr>
      <vt:lpstr>PowerPoint 演示文稿</vt:lpstr>
      <vt:lpstr>谢谢聆听!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线程</dc:title>
  <dc:creator>雨婷 杨</dc:creator>
  <cp:lastModifiedBy>王 越洋</cp:lastModifiedBy>
  <cp:revision>16</cp:revision>
  <dcterms:created xsi:type="dcterms:W3CDTF">2024-04-01T15:37:00Z</dcterms:created>
  <dcterms:modified xsi:type="dcterms:W3CDTF">2024-04-08T02:07:13Z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3F0238B5E725478C9F899BB83D663268_12</vt:lpwstr>
  </property>
  <property fmtid="{D5CDD505-2E9C-101B-9397-08002B2CF9AE}" pid="4" name="KSOProductBuildVer">
    <vt:lpwstr>2052-12.1.0.16250</vt:lpwstr>
  </property>
</Properties>
</file>